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oppins"/>
      <p:regular r:id="rId28"/>
      <p:bold r:id="rId29"/>
      <p:italic r:id="rId30"/>
      <p:boldItalic r:id="rId31"/>
    </p:embeddedFont>
    <p:embeddedFont>
      <p:font typeface="Montserrat Black"/>
      <p:bold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oppins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Black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Black-bold.fntdata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5070caa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b5070ca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7648def3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7648def3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7648def3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7648def3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7648def3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7648def3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28231f9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28231f9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28231f96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828231f96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28231f96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28231f96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28231f96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28231f96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28231f96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828231f96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28231f96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828231f96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28231f96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28231f96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b5070c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b5070c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28231f962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828231f962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801c3917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801c3917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754cc8104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754cc810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b5070ca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b5070ca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28231f962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28231f962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df5ecd9b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df5ecd9b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7648def3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7648def3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7648def3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7648def3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7648def3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7648def3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7648def3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7648def3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image" Target="../media/image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hyperlink" Target="https://reactrouter.com/en/main/start/concepts" TargetMode="External"/><Relationship Id="rId5" Type="http://schemas.openxmlformats.org/officeDocument/2006/relationships/hyperlink" Target="https://react.dev/reference/react-dom/components#form-components" TargetMode="External"/><Relationship Id="rId6" Type="http://schemas.openxmlformats.org/officeDocument/2006/relationships/hyperlink" Target="https://formik.org/docs/tutorial" TargetMode="External"/><Relationship Id="rId7" Type="http://schemas.openxmlformats.org/officeDocument/2006/relationships/hyperlink" Target="https://mui.com/material-ui/getting-started/" TargetMode="External"/><Relationship Id="rId8" Type="http://schemas.openxmlformats.org/officeDocument/2006/relationships/image" Target="../media/image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750" y="2031749"/>
            <a:ext cx="4301450" cy="14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64775" y="1104900"/>
            <a:ext cx="62538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Routing and Forms</a:t>
            </a:r>
            <a:endParaRPr b="1" sz="2600">
              <a:solidFill>
                <a:srgbClr val="C4A54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83275" y="3505200"/>
            <a:ext cx="3592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Muhammad Zahir Junejo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Navigation with Links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b="1" lang="en-GB" sz="1600">
                <a:solidFill>
                  <a:schemeClr val="lt1"/>
                </a:solidFill>
              </a:rPr>
              <a:t>&lt;Link&gt;</a:t>
            </a:r>
            <a:r>
              <a:rPr lang="en-GB" sz="1600">
                <a:solidFill>
                  <a:schemeClr val="lt1"/>
                </a:solidFill>
              </a:rPr>
              <a:t> Component: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the &lt;Link&gt; component to create navigation links.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Specify the to prop with the target path.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import </a:t>
            </a:r>
            <a:r>
              <a:rPr lang="en-GB" sz="1600">
                <a:solidFill>
                  <a:schemeClr val="lt1"/>
                </a:solidFill>
              </a:rPr>
              <a:t>{ </a:t>
            </a:r>
            <a:r>
              <a:rPr lang="en-GB" sz="1600">
                <a:solidFill>
                  <a:srgbClr val="FF0000"/>
                </a:solidFill>
              </a:rPr>
              <a:t>Link </a:t>
            </a:r>
            <a:r>
              <a:rPr lang="en-GB" sz="1600">
                <a:solidFill>
                  <a:schemeClr val="lt1"/>
                </a:solidFill>
              </a:rPr>
              <a:t>} </a:t>
            </a:r>
            <a:r>
              <a:rPr lang="en-GB" sz="1600">
                <a:solidFill>
                  <a:srgbClr val="4A86E8"/>
                </a:solidFill>
              </a:rPr>
              <a:t>from </a:t>
            </a:r>
            <a:r>
              <a:rPr lang="en-GB" sz="1600">
                <a:solidFill>
                  <a:srgbClr val="00FF00"/>
                </a:solidFill>
              </a:rPr>
              <a:t>'react-router-dom'</a:t>
            </a:r>
            <a:r>
              <a:rPr lang="en-GB" sz="1600">
                <a:solidFill>
                  <a:schemeClr val="lt1"/>
                </a:solidFill>
              </a:rPr>
              <a:t>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function </a:t>
            </a:r>
            <a:r>
              <a:rPr lang="en-GB" sz="1600">
                <a:solidFill>
                  <a:srgbClr val="FF9900"/>
                </a:solidFill>
              </a:rPr>
              <a:t>Navigation</a:t>
            </a:r>
            <a:r>
              <a:rPr lang="en-GB" sz="1600">
                <a:solidFill>
                  <a:schemeClr val="lt1"/>
                </a:solidFill>
              </a:rPr>
              <a:t>()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FF00FF"/>
                </a:solidFill>
              </a:rPr>
              <a:t>return </a:t>
            </a:r>
            <a:r>
              <a:rPr lang="en-GB" sz="1600">
                <a:solidFill>
                  <a:schemeClr val="lt1"/>
                </a:solidFill>
              </a:rPr>
              <a:t>(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&lt;nav&gt;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  &lt;Link </a:t>
            </a:r>
            <a:r>
              <a:rPr lang="en-GB" sz="1600">
                <a:solidFill>
                  <a:srgbClr val="FF00FF"/>
                </a:solidFill>
              </a:rPr>
              <a:t>to</a:t>
            </a:r>
            <a:r>
              <a:rPr lang="en-GB" sz="1600">
                <a:solidFill>
                  <a:schemeClr val="lt1"/>
                </a:solidFill>
              </a:rPr>
              <a:t>=</a:t>
            </a:r>
            <a:r>
              <a:rPr lang="en-GB" sz="1600">
                <a:solidFill>
                  <a:srgbClr val="00FF00"/>
                </a:solidFill>
              </a:rPr>
              <a:t>"/"</a:t>
            </a:r>
            <a:r>
              <a:rPr lang="en-GB" sz="1600">
                <a:solidFill>
                  <a:schemeClr val="lt1"/>
                </a:solidFill>
              </a:rPr>
              <a:t>&gt;Home&lt;/Link&gt;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  &lt;Link </a:t>
            </a:r>
            <a:r>
              <a:rPr lang="en-GB" sz="1600">
                <a:solidFill>
                  <a:srgbClr val="FF00FF"/>
                </a:solidFill>
              </a:rPr>
              <a:t>to</a:t>
            </a:r>
            <a:r>
              <a:rPr lang="en-GB" sz="1600">
                <a:solidFill>
                  <a:schemeClr val="lt1"/>
                </a:solidFill>
              </a:rPr>
              <a:t>=</a:t>
            </a:r>
            <a:r>
              <a:rPr lang="en-GB" sz="1600">
                <a:solidFill>
                  <a:srgbClr val="00FF00"/>
                </a:solidFill>
              </a:rPr>
              <a:t>"/about"</a:t>
            </a:r>
            <a:r>
              <a:rPr lang="en-GB" sz="1600">
                <a:solidFill>
                  <a:schemeClr val="lt1"/>
                </a:solidFill>
              </a:rPr>
              <a:t>&gt;About&lt;/Link&gt;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&lt;/nav&gt;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Route Parameters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Route Parameters: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Import useParams hook from react-router-dom package.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colon notation to define dynamic route parameters.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Access parameters using the match object in the component.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&lt;Route </a:t>
            </a:r>
            <a:r>
              <a:rPr lang="en-GB" sz="1600">
                <a:solidFill>
                  <a:srgbClr val="FF00FF"/>
                </a:solidFill>
              </a:rPr>
              <a:t>path</a:t>
            </a:r>
            <a:r>
              <a:rPr lang="en-GB" sz="1600">
                <a:solidFill>
                  <a:schemeClr val="lt1"/>
                </a:solidFill>
              </a:rPr>
              <a:t>=</a:t>
            </a:r>
            <a:r>
              <a:rPr lang="en-GB" sz="1600">
                <a:solidFill>
                  <a:srgbClr val="00FF00"/>
                </a:solidFill>
              </a:rPr>
              <a:t>"/users/:id"</a:t>
            </a:r>
            <a:r>
              <a:rPr lang="en-GB" sz="1600">
                <a:solidFill>
                  <a:schemeClr val="lt1"/>
                </a:solidFill>
              </a:rPr>
              <a:t> </a:t>
            </a:r>
            <a:r>
              <a:rPr lang="en-GB" sz="1600">
                <a:solidFill>
                  <a:srgbClr val="FF00FF"/>
                </a:solidFill>
              </a:rPr>
              <a:t>component</a:t>
            </a:r>
            <a:r>
              <a:rPr lang="en-GB" sz="1600">
                <a:solidFill>
                  <a:schemeClr val="lt1"/>
                </a:solidFill>
              </a:rPr>
              <a:t>={</a:t>
            </a:r>
            <a:r>
              <a:rPr lang="en-GB" sz="1600">
                <a:solidFill>
                  <a:srgbClr val="FF9900"/>
                </a:solidFill>
              </a:rPr>
              <a:t>UserDetail</a:t>
            </a:r>
            <a:r>
              <a:rPr lang="en-GB" sz="1600">
                <a:solidFill>
                  <a:schemeClr val="lt1"/>
                </a:solidFill>
              </a:rPr>
              <a:t>} /&gt;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00FF00"/>
                </a:solidFill>
              </a:rPr>
              <a:t>// Accessing the param inside the UserDetail component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const </a:t>
            </a:r>
            <a:r>
              <a:rPr lang="en-GB" sz="1600">
                <a:solidFill>
                  <a:schemeClr val="lt1"/>
                </a:solidFill>
              </a:rPr>
              <a:t>{ id } = useParams();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Nested Routes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Nested Routes: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nested &lt;Route&gt; components for complex UI structures.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Nested routes are defined within parent components.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&lt;Route path="/dashboard" component={Dashboard}&gt;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&lt;Route path="/dashboard/profile" component={UserProfile} /&gt;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&lt;Route path="/dashboard/settings" component={Settings} /&gt;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&lt;/Route&gt;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Forms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Forms are a fundamental part of web applications that allow users to submit data to the server.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They collect user inputs such as text, numbers, selections, and more.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Forms are essential for interacting with users, gathering information, and facilitating data-driven actions.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Handling Form Submissions</a:t>
            </a:r>
            <a:endParaRPr b="1" sz="2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&lt;form&gt; Element: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Wrap form components with the &lt;form&gt; HTML element.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onSubmit event to handle form submissions.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Prevent Default: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event.preventDefault() to prevent the default form submission behavior.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Accessing Form Data: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Collect data from state or input references to create a payload.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Sending Data to Server: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Utilize APIs, libraries, or frameworks to send form data to the server.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function handleSubmit(event) {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event.preventDefault();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const formData = { name: nameValue, email: emailValue };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// Send formData to the server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Validation and Error Handling</a:t>
            </a:r>
            <a:endParaRPr b="1" sz="2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Client-Side Validation: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Validate input data on the client side before submitting.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built-in HTML attributes or custom functions.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Error Messaging: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Provide clear error messages for validation failures.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Inform users about invalid inputs and required fields.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State Handling: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React state to manage input errors and display messages.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Validation and Error Handling</a:t>
            </a:r>
            <a:endParaRPr b="1" sz="2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const [emailError, setEmailError] = useState('');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function handleEmailChange(event) {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const email = event.target.value;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if (!isValidEmail(email)) {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setEmailError('Invalid email format');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} else {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setEmailError('');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}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Handling Different Input Types</a:t>
            </a:r>
            <a:endParaRPr b="1" sz="2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" name="Google Shape;184;p2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Text Inputs: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the &lt;input type="text"&gt; element.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Number Inputs: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the &lt;input type="number"&gt; element.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Utilize the min, max, and step attributes.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Checkbox and Radio Inputs: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the &lt;input type="checkbox"&gt; and &lt;input type="radio"&gt; elements.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Select Inputs: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the &lt;select&gt; element for dropdown lists.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Populate options using &lt;option&gt; elements.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Textareas and File Inputs</a:t>
            </a:r>
            <a:endParaRPr b="1" sz="2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Textarea: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the &lt;textarea&gt; element for multi-line text inputs.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Set the value prop to control its content.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File Input: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the &lt;input type="file"&gt; element for file uploads.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the onChange event to handle file selection.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&lt;textarea value={textareaValue} onChange={handleTextareaChange} /&gt;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&lt;input type="file" onChange={handleFileChange} /&gt;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Form Libraries and Frameworks</a:t>
            </a:r>
            <a:endParaRPr b="1" sz="2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Form Libraries: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Libraries like Formik and react-hook-form provide enhanced form management capabilities.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Offer built-in validation, form state management, and error handling.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Integration with UI Frameworks: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Integrate forms seamlessly with UI frameworks like Material-UI, Ant Design, etc.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UI frameworks often provide form components with enhanced features.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Lecture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- Housekeeping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GB" sz="1600">
                <a:solidFill>
                  <a:schemeClr val="lt1"/>
                </a:solidFill>
              </a:rPr>
              <a:t>T</a:t>
            </a:r>
            <a:r>
              <a:rPr lang="en-GB" sz="1500">
                <a:solidFill>
                  <a:schemeClr val="lt1"/>
                </a:solidFill>
              </a:rPr>
              <a:t>he use of disrespectful language is prohibited in the questions, this is a supportive, learning environment for all - please engage accordingly.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Please review Code of Conduct (in Student Undertaking Agreement) if unsure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No question is daft or silly - </a:t>
            </a:r>
            <a:r>
              <a:rPr b="1" lang="en-GB" sz="1500">
                <a:solidFill>
                  <a:schemeClr val="lt1"/>
                </a:solidFill>
              </a:rPr>
              <a:t>ask them!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Q&amp;A</a:t>
            </a:r>
            <a:r>
              <a:rPr lang="en-GB" sz="1500">
                <a:solidFill>
                  <a:schemeClr val="lt1"/>
                </a:solidFill>
              </a:rPr>
              <a:t> session at the end of the lesson, should you wish to ask any follow-up questions.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Should you have any questions after the lecture, please schedule a mentor session.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For all non-academic questions, please submit a query: </a:t>
            </a:r>
            <a:r>
              <a:rPr lang="en-GB" sz="1500" u="sng">
                <a:solidFill>
                  <a:schemeClr val="hlink"/>
                </a:solidFill>
                <a:hlinkClick r:id="rId4"/>
              </a:rPr>
              <a:t>www.hyperiondev.com/support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b="1" sz="2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https://reactrouter.com/en/main/start/concepts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https://react.dev/reference/react-dom/components#form-components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6"/>
              </a:rPr>
              <a:t>https://formik.org/docs/tutorial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7"/>
              </a:rPr>
              <a:t>https://mui.com/material-ui/getting-started/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708600" y="506263"/>
            <a:ext cx="40206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significance of routing in single-page applications.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React Router as a powerful library for routing in React applications.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to set up React Router, define routes, and handle navigation using </a:t>
            </a: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&lt;Link&gt;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components.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Managing dynamic routes with route parameters and handling redirects.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 (Cont’d)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4708600" y="506263"/>
            <a:ext cx="4020600" cy="4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 startAt="5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significance of forms as a means of obtaining user input in web applications.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 startAt="5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Handling form submissions, accessing data, and sending it to the server.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 startAt="5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Managing different types of user inputs, including text, numbers, checkboxes, radios, and files.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 startAt="5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Exploring form libraries and frameworks that simplify form management and validation.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Understanding Routing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Routing is the process of determining how an application responds to a specific URL or path.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 single-page applications (SPAs), routing allows different content to be displayed based on the URL without reloading the entire page.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React.js provides tools and libraries to implement routing effectively.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Single Page Applications (SPAs)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Single Page Applications (SPAs) are a modern approach to web application design and development.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Key Characteristics: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Loads a single HTML page initially.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Updates content using AJAX, providing a smoother user experience.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Improves performance and reduces server load.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Advantages: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Faster navigation and interaction.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Seamlessly transition between views.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Enhanced user experience, similar to native apps.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 SPAs: Gmail, Facebook, X, Trello.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Built with Technologies like: React, Angular, Vue.js.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React Router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React Router is a popular library for handling routing in React applications.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It provides a set of components that enable dynamic navigation and rendering based on URLs.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React Router enables building multi-page-like applications while maintaining the SPA experience.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Setting Up React Router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Installation: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Install React Router using npm:</a:t>
            </a:r>
            <a:endParaRPr sz="1600">
              <a:solidFill>
                <a:schemeClr val="lt1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npm install react-router-dom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Importing: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Import necessary components from 'react-router-dom':</a:t>
            </a:r>
            <a:endParaRPr sz="1600">
              <a:solidFill>
                <a:schemeClr val="lt1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import { BrowserRouter, Route, Link } from 'react-router-dom';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Basic Routing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&lt;BrowserRouter&gt; Component: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Wrap your entire application with the &lt;BrowserRouter&gt; component from React Router.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Provides a foundation for routing by managing URL changes and rendering the appropriate components.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&lt;Route&gt; Component: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Define routes using the &lt;Route&gt; component.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Specify the path and the component to render for that path.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the exact prop for exact path matches.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